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YSTAL.TURNER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D5"/>
    <a:srgbClr val="F9FDCB"/>
    <a:srgbClr val="FEE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118" y="-139"/>
      </p:cViewPr>
      <p:guideLst>
        <p:guide orient="horz" pos="3836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9"/>
            <a:ext cx="7764304" cy="26106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9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3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66870" y="651255"/>
            <a:ext cx="1541443" cy="138539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544" y="651255"/>
            <a:ext cx="4472087" cy="138539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5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5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543" y="3789116"/>
            <a:ext cx="3006765" cy="10716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1549" y="3789116"/>
            <a:ext cx="3006765" cy="10716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1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5" y="2726246"/>
            <a:ext cx="4035979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5" y="3862416"/>
            <a:ext cx="4035979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8" y="2726246"/>
            <a:ext cx="4037564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8" y="3862416"/>
            <a:ext cx="4037564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6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7"/>
            <a:ext cx="3005180" cy="206371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7"/>
            <a:ext cx="5106426" cy="1039469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2"/>
            <a:ext cx="3005180" cy="833098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1"/>
            <a:ext cx="5480685" cy="100648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6"/>
            <a:ext cx="5480685" cy="142937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417A4-E271-4EE2-8839-05AC765ECC6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943E-5B38-482D-8C51-BD8F167D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4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9134475" cy="1217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45547" y="151602"/>
            <a:ext cx="8783528" cy="118760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February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63815" y="6116518"/>
            <a:ext cx="6237431" cy="144655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Notify CT suite to clear the table for stroke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Notify ED to bring weigh stretcher to CT suite.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Obtain recent patient weight or defer until after CT scan complete on ED weigh stretcher.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Enter </a:t>
            </a:r>
            <a:r>
              <a:rPr lang="en-US" sz="1100" dirty="0" err="1" smtClean="0"/>
              <a:t>Hyperacute</a:t>
            </a:r>
            <a:r>
              <a:rPr lang="en-US" sz="1100" dirty="0" smtClean="0"/>
              <a:t> CT Angiogram order into </a:t>
            </a:r>
            <a:r>
              <a:rPr lang="en-US" sz="1100" dirty="0" err="1" smtClean="0"/>
              <a:t>Meditech</a:t>
            </a:r>
            <a:r>
              <a:rPr lang="en-US" sz="1100" dirty="0" smtClean="0"/>
              <a:t> (indicate left or right sided weakness).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Place the patient on a cardiac monitor and initiate vital signs and neuro monitoring q15 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Ensure patient has 2 IVs, one IV should be 18G in the ACF for the CT and the second for </a:t>
            </a:r>
            <a:r>
              <a:rPr lang="en-US" sz="1100" dirty="0" err="1" smtClean="0"/>
              <a:t>tPA</a:t>
            </a:r>
            <a:r>
              <a:rPr lang="en-US" sz="1100" dirty="0" smtClean="0"/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Order, draw and send STAT lab work. Lab must be been notified by phone once lab work 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Initiate </a:t>
            </a:r>
            <a:r>
              <a:rPr lang="en-US" sz="1100" dirty="0" err="1" smtClean="0"/>
              <a:t>Telestroke</a:t>
            </a:r>
            <a:r>
              <a:rPr lang="en-US" sz="1100" dirty="0" smtClean="0"/>
              <a:t> process as directed by the physician. 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-757423" y="224798"/>
            <a:ext cx="11215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cap="all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SGH IN-HOSPITAL </a:t>
            </a:r>
            <a:r>
              <a:rPr lang="en-US" sz="2800" cap="all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CODE</a:t>
            </a:r>
            <a:r>
              <a:rPr lang="en-US" sz="2800" cap="all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 STROKE ACTIVATION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1734" y="748018"/>
            <a:ext cx="7142625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To initiate a rapid response to inpatients older than 14 years of age presenting with acute stroke symptoms. </a:t>
            </a:r>
          </a:p>
        </p:txBody>
      </p:sp>
      <p:sp>
        <p:nvSpPr>
          <p:cNvPr id="8" name="Rectangle 7"/>
          <p:cNvSpPr/>
          <p:nvPr/>
        </p:nvSpPr>
        <p:spPr>
          <a:xfrm>
            <a:off x="2644379" y="7839515"/>
            <a:ext cx="3822500" cy="6001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Transfer patient to CT suite on portable monitor.</a:t>
            </a:r>
          </a:p>
          <a:p>
            <a:pPr algn="ctr"/>
            <a:r>
              <a:rPr lang="en-US" sz="1100" dirty="0" smtClean="0"/>
              <a:t>Primary</a:t>
            </a:r>
            <a:r>
              <a:rPr lang="en-US" sz="1100" dirty="0"/>
              <a:t> Nurse to remain with </a:t>
            </a:r>
            <a:r>
              <a:rPr lang="en-US" sz="1100" dirty="0" smtClean="0"/>
              <a:t>patient.</a:t>
            </a:r>
          </a:p>
          <a:p>
            <a:pPr algn="ctr"/>
            <a:r>
              <a:rPr lang="en-US" sz="1100" dirty="0"/>
              <a:t>Physician to obtain </a:t>
            </a:r>
            <a:r>
              <a:rPr lang="en-US" sz="1100" dirty="0" smtClean="0"/>
              <a:t>consent for CT.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1701382" y="8882444"/>
            <a:ext cx="5718425" cy="6001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The </a:t>
            </a:r>
            <a:r>
              <a:rPr lang="en-US" sz="1100" dirty="0"/>
              <a:t>patient may be held in the CT stretcher bay. 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Code Stroke </a:t>
            </a:r>
            <a:r>
              <a:rPr lang="en-US" sz="1100" dirty="0" smtClean="0"/>
              <a:t>Nurse to assist with preparation and administration of </a:t>
            </a:r>
            <a:r>
              <a:rPr lang="en-US" sz="1100" dirty="0" err="1" smtClean="0"/>
              <a:t>tPA</a:t>
            </a:r>
            <a:r>
              <a:rPr lang="en-US" sz="1100" dirty="0" smtClean="0"/>
              <a:t> infusion if </a:t>
            </a:r>
            <a:r>
              <a:rPr lang="en-US" sz="1100" dirty="0" err="1" smtClean="0"/>
              <a:t>tPA</a:t>
            </a:r>
            <a:r>
              <a:rPr lang="en-US" sz="1100" dirty="0" smtClean="0"/>
              <a:t> to be given in the stretcher bay as directed by the physician.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659889" y="1080949"/>
            <a:ext cx="5981802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Primary Nurse identifies if the patient has a sudden onset of </a:t>
            </a:r>
            <a:r>
              <a:rPr lang="en-US" sz="1200" u="sng" dirty="0" smtClean="0"/>
              <a:t>one or more </a:t>
            </a:r>
            <a:r>
              <a:rPr lang="en-US" sz="1200" dirty="0" smtClean="0"/>
              <a:t>of the following symptoms: </a:t>
            </a:r>
            <a:br>
              <a:rPr lang="en-US" sz="1200" dirty="0" smtClean="0"/>
            </a:br>
            <a:r>
              <a:rPr lang="en-US" sz="1200" b="1" dirty="0" smtClean="0"/>
              <a:t>(F)ace</a:t>
            </a:r>
            <a:r>
              <a:rPr lang="en-US" sz="1200" dirty="0" smtClean="0"/>
              <a:t>: Is it </a:t>
            </a:r>
            <a:r>
              <a:rPr lang="en-US" sz="1200" dirty="0" smtClean="0"/>
              <a:t>drooping?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(A)</a:t>
            </a:r>
            <a:r>
              <a:rPr lang="en-US" sz="1200" b="1" dirty="0" err="1" smtClean="0"/>
              <a:t>rms</a:t>
            </a:r>
            <a:r>
              <a:rPr lang="en-US" sz="1200" dirty="0" smtClean="0"/>
              <a:t>: Can they raise both arms?</a:t>
            </a:r>
            <a:br>
              <a:rPr lang="en-US" sz="1200" dirty="0" smtClean="0"/>
            </a:br>
            <a:r>
              <a:rPr lang="en-US" sz="1200" b="1" dirty="0" smtClean="0"/>
              <a:t>(S)</a:t>
            </a:r>
            <a:r>
              <a:rPr lang="en-US" sz="1200" b="1" dirty="0" err="1" smtClean="0"/>
              <a:t>peech</a:t>
            </a:r>
            <a:r>
              <a:rPr lang="en-US" sz="1200" b="1" dirty="0" smtClean="0"/>
              <a:t>:</a:t>
            </a:r>
            <a:r>
              <a:rPr lang="en-US" sz="1200" dirty="0" smtClean="0"/>
              <a:t> Is it slurred or jumbled?</a:t>
            </a:r>
            <a:br>
              <a:rPr lang="en-US" sz="1200" dirty="0" smtClean="0"/>
            </a:br>
            <a:r>
              <a:rPr lang="en-US" sz="1200" b="1" dirty="0" smtClean="0"/>
              <a:t>(T)</a:t>
            </a:r>
            <a:r>
              <a:rPr lang="en-US" sz="1200" b="1" dirty="0" err="1" smtClean="0"/>
              <a:t>ime</a:t>
            </a:r>
            <a:r>
              <a:rPr lang="en-US" sz="1200" dirty="0" smtClean="0"/>
              <a:t>: When was the last seen normal time (LSN)?</a:t>
            </a:r>
          </a:p>
          <a:p>
            <a:pPr algn="ctr"/>
            <a:r>
              <a:rPr lang="en-US" sz="1200" b="1" dirty="0" smtClean="0"/>
              <a:t>(MUST be within </a:t>
            </a:r>
            <a:r>
              <a:rPr lang="en-US" sz="1200" b="1" dirty="0" smtClean="0"/>
              <a:t>6 </a:t>
            </a:r>
            <a:r>
              <a:rPr lang="en-US" sz="1200" b="1" dirty="0" smtClean="0"/>
              <a:t>hours to initiate a </a:t>
            </a:r>
            <a:r>
              <a:rPr lang="en-US" sz="1200" b="1" dirty="0"/>
              <a:t>C</a:t>
            </a:r>
            <a:r>
              <a:rPr lang="en-US" sz="1200" b="1" dirty="0" smtClean="0"/>
              <a:t>ode Stroke)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295791" y="2627648"/>
            <a:ext cx="6632526" cy="6001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Primary Nurse</a:t>
            </a:r>
            <a:r>
              <a:rPr lang="en-US" sz="1100" dirty="0"/>
              <a:t> immediately notifies the MRP and in consultation, activates the Code Stroke through </a:t>
            </a:r>
            <a:endParaRPr lang="en-US" sz="1100" dirty="0" smtClean="0"/>
          </a:p>
          <a:p>
            <a:pPr algn="ctr"/>
            <a:r>
              <a:rPr lang="en-US" sz="1100" dirty="0" smtClean="0"/>
              <a:t>switchboard</a:t>
            </a:r>
            <a:r>
              <a:rPr lang="en-US" sz="1100" dirty="0"/>
              <a:t> by </a:t>
            </a:r>
            <a:r>
              <a:rPr lang="en-US" sz="1100" b="1" dirty="0"/>
              <a:t>dialing ‘1111’ or pressing the ‘Hotline” button.</a:t>
            </a:r>
            <a:br>
              <a:rPr lang="en-US" sz="1100" b="1" dirty="0"/>
            </a:br>
            <a:r>
              <a:rPr lang="en-US" sz="1100" b="1" dirty="0"/>
              <a:t>(If MRP does not respond in 5-10 min, primary nurse may use critical judgement and activate Code Stroke)</a:t>
            </a:r>
            <a:endParaRPr lang="en-US" sz="1100" dirty="0"/>
          </a:p>
        </p:txBody>
      </p:sp>
      <p:sp>
        <p:nvSpPr>
          <p:cNvPr id="14" name="Right Arrow 13"/>
          <p:cNvSpPr/>
          <p:nvPr/>
        </p:nvSpPr>
        <p:spPr>
          <a:xfrm rot="5400000">
            <a:off x="4496606" y="2494763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22692" y="3463180"/>
            <a:ext cx="5512587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Primary Nurse or unit clerk to page internist between 0800-2000 with (*9) to indicate stroke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181000" y="5031674"/>
            <a:ext cx="2832373" cy="6001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Code Stroke Response Team arrives.</a:t>
            </a:r>
          </a:p>
          <a:p>
            <a:pPr algn="ctr"/>
            <a:r>
              <a:rPr lang="en-US" sz="1100" dirty="0" smtClean="0"/>
              <a:t>Are symptoms consistent with</a:t>
            </a:r>
            <a:r>
              <a:rPr lang="en-US" sz="1100" b="1" dirty="0" smtClean="0"/>
              <a:t> FAST </a:t>
            </a:r>
            <a:r>
              <a:rPr lang="en-US" sz="1100" dirty="0" smtClean="0"/>
              <a:t>and </a:t>
            </a:r>
            <a:r>
              <a:rPr lang="en-US" sz="1100" b="1" dirty="0" smtClean="0"/>
              <a:t>LSN time less than or equal to </a:t>
            </a:r>
            <a:r>
              <a:rPr lang="en-US" sz="1100" b="1" dirty="0" smtClean="0"/>
              <a:t>6  </a:t>
            </a:r>
            <a:r>
              <a:rPr lang="en-US" sz="1100" b="1" dirty="0" smtClean="0"/>
              <a:t>hours?</a:t>
            </a:r>
            <a:endParaRPr lang="en-US" sz="1100" b="1" dirty="0"/>
          </a:p>
        </p:txBody>
      </p:sp>
      <p:sp>
        <p:nvSpPr>
          <p:cNvPr id="18" name="Right Arrow 17"/>
          <p:cNvSpPr/>
          <p:nvPr/>
        </p:nvSpPr>
        <p:spPr>
          <a:xfrm>
            <a:off x="6096749" y="5275599"/>
            <a:ext cx="227835" cy="112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81716" y="5692004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3373" y="488114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32764" y="4934313"/>
            <a:ext cx="2024125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NOT a Code Stroke.</a:t>
            </a:r>
          </a:p>
          <a:p>
            <a:pPr algn="ctr"/>
            <a:r>
              <a:rPr lang="en-US" sz="1000" dirty="0" smtClean="0"/>
              <a:t>Internist or ED physician will consult with MRP to ensure appropriate clinical follow up and treatment.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4753124" y="8522902"/>
            <a:ext cx="7129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POST CT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53843" y="9823450"/>
            <a:ext cx="6467513" cy="600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100" dirty="0"/>
              <a:t>*If </a:t>
            </a:r>
            <a:r>
              <a:rPr lang="en-CA" sz="1100" dirty="0" err="1"/>
              <a:t>Telestroke</a:t>
            </a:r>
            <a:r>
              <a:rPr lang="en-CA" sz="1100" dirty="0"/>
              <a:t> requested, then patient will be moved to ED</a:t>
            </a:r>
            <a:r>
              <a:rPr lang="en-CA" sz="1100" dirty="0" smtClean="0"/>
              <a:t>.</a:t>
            </a:r>
          </a:p>
          <a:p>
            <a:pPr algn="ctr"/>
            <a:r>
              <a:rPr lang="en-CA" sz="1100" dirty="0" smtClean="0"/>
              <a:t>Arrangements </a:t>
            </a:r>
            <a:r>
              <a:rPr lang="en-CA" sz="1100" dirty="0"/>
              <a:t>will be made by the physician </a:t>
            </a:r>
            <a:r>
              <a:rPr lang="en-CA" sz="1100" dirty="0" smtClean="0"/>
              <a:t>through </a:t>
            </a:r>
            <a:r>
              <a:rPr lang="en-CA" sz="1100" dirty="0" err="1" smtClean="0"/>
              <a:t>CritiCall</a:t>
            </a:r>
            <a:r>
              <a:rPr lang="en-CA" sz="1100" dirty="0" smtClean="0"/>
              <a:t>  to </a:t>
            </a:r>
            <a:r>
              <a:rPr lang="en-CA" sz="1100" dirty="0"/>
              <a:t>transfer the patient to an appropriate </a:t>
            </a:r>
            <a:r>
              <a:rPr lang="en-CA" sz="1100" dirty="0" smtClean="0"/>
              <a:t>facility for EVT as needed.</a:t>
            </a:r>
            <a:endParaRPr lang="en-US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" y="228350"/>
            <a:ext cx="563356" cy="65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TextBox 1023"/>
          <p:cNvSpPr txBox="1"/>
          <p:nvPr/>
        </p:nvSpPr>
        <p:spPr>
          <a:xfrm>
            <a:off x="244364" y="11591472"/>
            <a:ext cx="1161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January 2020</a:t>
            </a:r>
            <a:endParaRPr lang="en-US" sz="1400" i="1" dirty="0"/>
          </a:p>
        </p:txBody>
      </p:sp>
      <p:pic>
        <p:nvPicPr>
          <p:cNvPr id="1030" name="Picture 6" descr="C:\Users\SELINA.FLEMING\AppData\Local\Microsoft\Windows\Temporary Internet Files\Content.IE5\SG936O94\Red_clo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529" y="4923893"/>
            <a:ext cx="913027" cy="91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TextBox 1030"/>
          <p:cNvSpPr txBox="1"/>
          <p:nvPr/>
        </p:nvSpPr>
        <p:spPr>
          <a:xfrm>
            <a:off x="2628161" y="10814050"/>
            <a:ext cx="3791423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Ensure </a:t>
            </a:r>
            <a:r>
              <a:rPr lang="en-US" sz="1100" b="1" dirty="0" smtClean="0"/>
              <a:t>Code Stroke Debrief </a:t>
            </a:r>
            <a:r>
              <a:rPr lang="en-US" sz="1100" b="1" dirty="0"/>
              <a:t>F</a:t>
            </a:r>
            <a:r>
              <a:rPr lang="en-US" sz="1100" b="1" dirty="0" smtClean="0"/>
              <a:t>orm </a:t>
            </a:r>
            <a:r>
              <a:rPr lang="en-US" sz="1100" dirty="0" smtClean="0"/>
              <a:t>(in Red Folder) is completed.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1829784" y="3927540"/>
            <a:ext cx="5505495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Primary Nurse or unit clerk to print off most recent physician consult note, medications and bloodwork. 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2230281" y="4535816"/>
            <a:ext cx="4650697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Primary Nurse to document on </a:t>
            </a:r>
            <a:r>
              <a:rPr lang="en-US" sz="1100" b="1" dirty="0" smtClean="0"/>
              <a:t>Code Stroke Record </a:t>
            </a:r>
            <a:r>
              <a:rPr lang="en-US" sz="1100" dirty="0" smtClean="0"/>
              <a:t>(located on Crash </a:t>
            </a:r>
            <a:r>
              <a:rPr lang="en-US" sz="1100" dirty="0"/>
              <a:t>C</a:t>
            </a:r>
            <a:r>
              <a:rPr lang="en-US" sz="1100" dirty="0" smtClean="0"/>
              <a:t>art)</a:t>
            </a:r>
            <a:endParaRPr lang="en-US" sz="1100" dirty="0"/>
          </a:p>
        </p:txBody>
      </p:sp>
      <p:sp>
        <p:nvSpPr>
          <p:cNvPr id="39" name="Right Arrow 38"/>
          <p:cNvSpPr/>
          <p:nvPr/>
        </p:nvSpPr>
        <p:spPr>
          <a:xfrm rot="5400000">
            <a:off x="4498430" y="3244750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5400000">
            <a:off x="4488956" y="4380063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 rot="5400000">
            <a:off x="4488956" y="4869243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5400000">
            <a:off x="4401515" y="5829302"/>
            <a:ext cx="318160" cy="1377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5400000">
            <a:off x="4515854" y="7612296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5400000">
            <a:off x="4530510" y="8541252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5400000">
            <a:off x="4491230" y="10585915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869172" y="11535234"/>
            <a:ext cx="26805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Code Stroke Reporting Form (Forms Online: GE0054 )</a:t>
            </a:r>
          </a:p>
          <a:p>
            <a:r>
              <a:rPr lang="en-US" sz="900" dirty="0" smtClean="0"/>
              <a:t>Code Stroke Debrief From (Forms Online: ME0020 )</a:t>
            </a:r>
            <a:endParaRPr lang="en-US" sz="900" dirty="0"/>
          </a:p>
        </p:txBody>
      </p:sp>
      <p:sp>
        <p:nvSpPr>
          <p:cNvPr id="35" name="Right Arrow 34"/>
          <p:cNvSpPr/>
          <p:nvPr/>
        </p:nvSpPr>
        <p:spPr>
          <a:xfrm rot="5400000">
            <a:off x="4541084" y="9595315"/>
            <a:ext cx="133351" cy="132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5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287</Words>
  <Application>Microsoft Office PowerPoint</Application>
  <PresentationFormat>Ledger Paper (11x17 in)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SELINA.FLEMING</dc:creator>
  <cp:lastModifiedBy>SELINA.FLEMING</cp:lastModifiedBy>
  <cp:revision>46</cp:revision>
  <dcterms:created xsi:type="dcterms:W3CDTF">2018-02-09T13:27:48Z</dcterms:created>
  <dcterms:modified xsi:type="dcterms:W3CDTF">2019-12-31T18:04:07Z</dcterms:modified>
</cp:coreProperties>
</file>